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72" r:id="rId3"/>
    <p:sldId id="278" r:id="rId4"/>
    <p:sldId id="279" r:id="rId5"/>
    <p:sldId id="269" r:id="rId6"/>
    <p:sldId id="275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5FD0F851-EC5A-4D38-B0AD-8093EC10F338}" styleName="Light Style 1 - Accent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392" autoAdjust="0"/>
  </p:normalViewPr>
  <p:slideViewPr>
    <p:cSldViewPr>
      <p:cViewPr>
        <p:scale>
          <a:sx n="75" d="100"/>
          <a:sy n="75" d="100"/>
        </p:scale>
        <p:origin x="-470" y="35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4EFAB43-B35D-E141-B271-48F2A2A4AF53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34C402-9452-C04B-88E0-386242991815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633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1905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03E5-AE6B-47E2-9B30-3794FDD09475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0538-8D36-4384-9563-029F7BD700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785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03E5-AE6B-47E2-9B30-3794FDD09475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0538-8D36-4384-9563-029F7BD700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9997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03E5-AE6B-47E2-9B30-3794FDD09475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0538-8D36-4384-9563-029F7BD700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48762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03E5-AE6B-47E2-9B30-3794FDD09475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0538-8D36-4384-9563-029F7BD700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292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03E5-AE6B-47E2-9B30-3794FDD09475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0538-8D36-4384-9563-029F7BD700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55607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03E5-AE6B-47E2-9B30-3794FDD09475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0538-8D36-4384-9563-029F7BD700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558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03E5-AE6B-47E2-9B30-3794FDD09475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0538-8D36-4384-9563-029F7BD700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81713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03E5-AE6B-47E2-9B30-3794FDD09475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0538-8D36-4384-9563-029F7BD700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81388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03E5-AE6B-47E2-9B30-3794FDD09475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0538-8D36-4384-9563-029F7BD700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91912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03E5-AE6B-47E2-9B30-3794FDD09475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0538-8D36-4384-9563-029F7BD700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32981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DF03E5-AE6B-47E2-9B30-3794FDD09475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0538-8D36-4384-9563-029F7BD700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9075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DF03E5-AE6B-47E2-9B30-3794FDD09475}" type="datetimeFigureOut">
              <a:rPr lang="en-US" smtClean="0"/>
              <a:pPr/>
              <a:t>8/11/2017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BE0538-8D36-4384-9563-029F7BD7009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63989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uat.doptlrc.in/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2286000"/>
            <a:ext cx="8382000" cy="3200400"/>
          </a:xfrm>
        </p:spPr>
        <p:txBody>
          <a:bodyPr>
            <a:noAutofit/>
          </a:bodyPr>
          <a:lstStyle/>
          <a:p>
            <a:r>
              <a:rPr lang="en-IN" sz="4000" b="1" dirty="0" smtClean="0">
                <a:latin typeface="+mn-lt"/>
                <a:cs typeface="Footlight MT Light"/>
              </a:rPr>
              <a:t/>
            </a:r>
            <a:br>
              <a:rPr lang="en-IN" sz="4000" b="1" dirty="0" smtClean="0">
                <a:latin typeface="+mn-lt"/>
                <a:cs typeface="Footlight MT Light"/>
              </a:rPr>
            </a:br>
            <a:r>
              <a:rPr lang="en-IN" sz="3600" b="1" dirty="0" smtClean="0">
                <a:latin typeface="+mn-lt"/>
                <a:cs typeface="Footlight MT Light"/>
              </a:rPr>
              <a:t>Digital Launch of</a:t>
            </a:r>
            <a:r>
              <a:rPr lang="en-IN" sz="3200" b="1" dirty="0" smtClean="0">
                <a:latin typeface="+mn-lt"/>
                <a:cs typeface="Footlight MT Light"/>
              </a:rPr>
              <a:t/>
            </a:r>
            <a:br>
              <a:rPr lang="en-IN" sz="3200" b="1" dirty="0" smtClean="0">
                <a:latin typeface="+mn-lt"/>
                <a:cs typeface="Footlight MT Light"/>
              </a:rPr>
            </a:br>
            <a:r>
              <a:rPr lang="en-IN" sz="4800" b="1" dirty="0" smtClean="0">
                <a:latin typeface="Footlight MT Light"/>
                <a:cs typeface="Footlight MT Light"/>
              </a:rPr>
              <a:t/>
            </a:r>
            <a:br>
              <a:rPr lang="en-IN" sz="4800" b="1" dirty="0" smtClean="0">
                <a:latin typeface="Footlight MT Light"/>
                <a:cs typeface="Footlight MT Light"/>
              </a:rPr>
            </a:br>
            <a:r>
              <a:rPr lang="en-IN" sz="4800" b="1" dirty="0" smtClean="0">
                <a:latin typeface="Footlight MT Light"/>
                <a:cs typeface="Footlight MT Light"/>
              </a:rPr>
              <a:t>COMMIT</a:t>
            </a:r>
            <a:r>
              <a:rPr lang="en-IN" sz="4000" b="1" dirty="0" smtClean="0"/>
              <a:t/>
            </a:r>
            <a:br>
              <a:rPr lang="en-IN" sz="4000" b="1" dirty="0" smtClean="0"/>
            </a:br>
            <a:r>
              <a:rPr lang="en-IN" sz="3200" b="1" dirty="0" smtClean="0">
                <a:solidFill>
                  <a:schemeClr val="tx2">
                    <a:lumMod val="50000"/>
                  </a:schemeClr>
                </a:solidFill>
              </a:rPr>
              <a:t>Comprehensive Online Modified Modules for Induction Training</a:t>
            </a:r>
            <a:br>
              <a:rPr lang="en-IN" sz="3200" b="1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IN" sz="32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IN" sz="3200" dirty="0" smtClean="0">
                <a:solidFill>
                  <a:schemeClr val="tx2">
                    <a:lumMod val="50000"/>
                  </a:schemeClr>
                </a:solidFill>
              </a:rPr>
            </a:br>
            <a:r>
              <a:rPr lang="en-IN" sz="3200" dirty="0" smtClean="0">
                <a:solidFill>
                  <a:schemeClr val="tx2">
                    <a:lumMod val="50000"/>
                  </a:schemeClr>
                </a:solidFill>
              </a:rPr>
              <a:t/>
            </a:r>
            <a:br>
              <a:rPr lang="en-IN" sz="3200" dirty="0" smtClean="0">
                <a:solidFill>
                  <a:schemeClr val="tx2">
                    <a:lumMod val="50000"/>
                  </a:schemeClr>
                </a:solidFill>
              </a:rPr>
            </a:br>
            <a:endParaRPr lang="en-IN" sz="3200" dirty="0"/>
          </a:p>
        </p:txBody>
      </p:sp>
      <p:pic>
        <p:nvPicPr>
          <p:cNvPr id="4" name="Picture 2" descr="C:\Users\Sourabh\Desktop\UNDP-LOGO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56376" y="404664"/>
            <a:ext cx="807209" cy="19018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3" descr="C:\Users\Sourabh\Desktop\govt_logo.gi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6"/>
            <a:ext cx="1091952" cy="19018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7524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28601"/>
            <a:ext cx="7772400" cy="380999"/>
          </a:xfrm>
        </p:spPr>
        <p:txBody>
          <a:bodyPr>
            <a:normAutofit fontScale="90000"/>
          </a:bodyPr>
          <a:lstStyle/>
          <a:p>
            <a:pPr lvl="0">
              <a:spcBef>
                <a:spcPct val="20000"/>
              </a:spcBef>
              <a:defRPr/>
            </a:pPr>
            <a:r>
              <a:rPr lang="en-IN" b="1" dirty="0" smtClean="0"/>
              <a:t>Objective &amp; Design of COMMIT</a:t>
            </a:r>
            <a:endParaRPr lang="en-IN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81000" y="838200"/>
            <a:ext cx="8382000" cy="5715000"/>
          </a:xfrm>
        </p:spPr>
        <p:txBody>
          <a:bodyPr>
            <a:noAutofit/>
          </a:bodyPr>
          <a:lstStyle/>
          <a:p>
            <a:pPr algn="l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Objective:</a:t>
            </a:r>
          </a:p>
          <a:p>
            <a:pPr algn="l">
              <a:buFont typeface="Arial" pitchFamily="34" charset="0"/>
              <a:buChar char="•"/>
            </a:pPr>
            <a:r>
              <a:rPr lang="en-IN" sz="2000" dirty="0" smtClean="0">
                <a:solidFill>
                  <a:schemeClr val="accent1">
                    <a:lumMod val="50000"/>
                  </a:schemeClr>
                </a:solidFill>
              </a:rPr>
              <a:t>To improve public service delivery;  </a:t>
            </a:r>
          </a:p>
          <a:p>
            <a:pPr algn="l">
              <a:buFont typeface="Arial" pitchFamily="34" charset="0"/>
              <a:buChar char="•"/>
            </a:pPr>
            <a:r>
              <a:rPr lang="en-IN" sz="2000" dirty="0" smtClean="0">
                <a:solidFill>
                  <a:schemeClr val="accent1">
                    <a:lumMod val="50000"/>
                  </a:schemeClr>
                </a:solidFill>
              </a:rPr>
              <a:t>Promote Good-governance and citizen centric administration; </a:t>
            </a:r>
          </a:p>
          <a:p>
            <a:pPr algn="just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Provide induction training to recently recruited frontline functionaries in the States </a:t>
            </a:r>
          </a:p>
          <a:p>
            <a:pPr algn="just">
              <a:lnSpc>
                <a:spcPct val="70000"/>
              </a:lnSpc>
            </a:pPr>
            <a: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  <a:t/>
            </a:r>
            <a:br>
              <a:rPr lang="en-US" sz="2400" dirty="0" smtClean="0">
                <a:solidFill>
                  <a:schemeClr val="accent1">
                    <a:lumMod val="50000"/>
                  </a:schemeClr>
                </a:solidFill>
              </a:rPr>
            </a:br>
            <a:r>
              <a:rPr lang="en-IN" sz="2400" b="1" dirty="0" smtClean="0">
                <a:solidFill>
                  <a:schemeClr val="accent1">
                    <a:lumMod val="50000"/>
                  </a:schemeClr>
                </a:solidFill>
              </a:rPr>
              <a:t>Design: </a:t>
            </a:r>
          </a:p>
          <a:p>
            <a:pPr algn="l">
              <a:buFont typeface="Arial" pitchFamily="34" charset="0"/>
              <a:buChar char="•"/>
            </a:pPr>
            <a:r>
              <a:rPr lang="en-IN" sz="2000" dirty="0" smtClean="0">
                <a:solidFill>
                  <a:schemeClr val="accent1">
                    <a:lumMod val="50000"/>
                  </a:schemeClr>
                </a:solidFill>
              </a:rPr>
              <a:t>28 hours blended training with</a:t>
            </a:r>
          </a:p>
          <a:p>
            <a:pPr lvl="1" algn="l"/>
            <a:r>
              <a:rPr lang="en-IN" sz="2000" dirty="0" smtClean="0">
                <a:solidFill>
                  <a:schemeClr val="accent1">
                    <a:lumMod val="50000"/>
                  </a:schemeClr>
                </a:solidFill>
              </a:rPr>
              <a:t>- 8 </a:t>
            </a:r>
            <a:r>
              <a:rPr lang="en-IN" sz="2000" dirty="0">
                <a:solidFill>
                  <a:schemeClr val="accent1">
                    <a:lumMod val="50000"/>
                  </a:schemeClr>
                </a:solidFill>
              </a:rPr>
              <a:t>hours of face to face orientation training delivered by Master Trainers at the District Training Centres/ ATIs</a:t>
            </a:r>
          </a:p>
          <a:p>
            <a:pPr lvl="1" algn="l"/>
            <a:r>
              <a:rPr lang="en-IN" sz="2000" dirty="0" smtClean="0">
                <a:solidFill>
                  <a:schemeClr val="accent1">
                    <a:lumMod val="50000"/>
                  </a:schemeClr>
                </a:solidFill>
              </a:rPr>
              <a:t>- 20 hoursof e-learning/15 e-modules  </a:t>
            </a:r>
          </a:p>
          <a:p>
            <a:pPr algn="l">
              <a:buFont typeface="Arial" pitchFamily="34" charset="0"/>
              <a:buChar char="•"/>
            </a:pPr>
            <a:r>
              <a:rPr lang="en-IN" sz="2000" dirty="0" smtClean="0">
                <a:solidFill>
                  <a:schemeClr val="accent1">
                    <a:lumMod val="50000"/>
                  </a:schemeClr>
                </a:solidFill>
              </a:rPr>
              <a:t>60 days to each participant to complete the 15 e- modules at their own pace</a:t>
            </a:r>
          </a:p>
          <a:p>
            <a:pPr algn="l">
              <a:buFont typeface="Arial" pitchFamily="34" charset="0"/>
              <a:buChar char="•"/>
            </a:pP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15 e-modules hosted on </a:t>
            </a:r>
            <a:r>
              <a:rPr lang="en-US" sz="2000" dirty="0" err="1" smtClean="0">
                <a:solidFill>
                  <a:schemeClr val="accent1">
                    <a:lumMod val="50000"/>
                  </a:schemeClr>
                </a:solidFill>
              </a:rPr>
              <a:t>DoPT</a:t>
            </a:r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 Website</a:t>
            </a:r>
          </a:p>
          <a:p>
            <a:pPr algn="l">
              <a:lnSpc>
                <a:spcPct val="70000"/>
              </a:lnSpc>
            </a:pPr>
            <a:endParaRPr lang="en-US" sz="2400" b="1" dirty="0" smtClean="0">
              <a:solidFill>
                <a:schemeClr val="accent1">
                  <a:lumMod val="50000"/>
                </a:schemeClr>
              </a:solidFill>
            </a:endParaRPr>
          </a:p>
          <a:p>
            <a:pPr algn="l"/>
            <a:r>
              <a:rPr lang="en-US" sz="2400" b="1" dirty="0" smtClean="0">
                <a:solidFill>
                  <a:schemeClr val="accent1">
                    <a:lumMod val="50000"/>
                  </a:schemeClr>
                </a:solidFill>
              </a:rPr>
              <a:t>Target Group: </a:t>
            </a:r>
          </a:p>
          <a:p>
            <a:pPr algn="l"/>
            <a:r>
              <a:rPr lang="en-US" sz="2000" dirty="0" smtClean="0">
                <a:solidFill>
                  <a:schemeClr val="accent1">
                    <a:lumMod val="50000"/>
                  </a:schemeClr>
                </a:solidFill>
              </a:rPr>
              <a:t>For frontline government functionaries  who have received no training for professional and personal  development, in the last 5 years</a:t>
            </a:r>
            <a:endParaRPr lang="en-IN" sz="20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04800"/>
            <a:ext cx="8991600" cy="685800"/>
          </a:xfrm>
        </p:spPr>
        <p:txBody>
          <a:bodyPr>
            <a:normAutofit fontScale="90000"/>
          </a:bodyPr>
          <a:lstStyle/>
          <a:p>
            <a:r>
              <a:rPr lang="en-IN" b="1" dirty="0" smtClean="0"/>
              <a:t>Modules</a:t>
            </a:r>
            <a:r>
              <a:rPr lang="en-IN" sz="4000" b="1" dirty="0" smtClean="0"/>
              <a:t> </a:t>
            </a:r>
            <a:r>
              <a:rPr lang="en-IN" b="1" dirty="0" smtClean="0"/>
              <a:t/>
            </a:r>
            <a:br>
              <a:rPr lang="en-IN" b="1" dirty="0" smtClean="0"/>
            </a:br>
            <a:endParaRPr lang="en-IN" sz="3100" b="1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86437899"/>
              </p:ext>
            </p:extLst>
          </p:nvPr>
        </p:nvGraphicFramePr>
        <p:xfrm>
          <a:off x="685800" y="2514600"/>
          <a:ext cx="8077200" cy="4114801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019300"/>
                <a:gridCol w="2019300"/>
                <a:gridCol w="2019300"/>
                <a:gridCol w="2019300"/>
              </a:tblGrid>
              <a:tr h="1112988">
                <a:tc>
                  <a:txBody>
                    <a:bodyPr/>
                    <a:lstStyle/>
                    <a:p>
                      <a:r>
                        <a:rPr lang="en-IN" b="1" u="none" dirty="0" smtClean="0"/>
                        <a:t>1. Goal</a:t>
                      </a:r>
                      <a:r>
                        <a:rPr lang="en-IN" b="1" u="none" baseline="0" dirty="0" smtClean="0"/>
                        <a:t> Setting</a:t>
                      </a:r>
                      <a:endParaRPr lang="en-IN" b="1" u="none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 u="none" dirty="0" smtClean="0"/>
                        <a:t>2. Personal and    </a:t>
                      </a:r>
                    </a:p>
                    <a:p>
                      <a:r>
                        <a:rPr lang="en-IN" b="1" u="none" dirty="0" smtClean="0"/>
                        <a:t>    Organizational </a:t>
                      </a:r>
                    </a:p>
                    <a:p>
                      <a:r>
                        <a:rPr lang="en-IN" b="1" u="none" dirty="0" smtClean="0"/>
                        <a:t>     Values</a:t>
                      </a:r>
                      <a:endParaRPr lang="en-IN" b="1" u="none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 u="none" dirty="0" smtClean="0"/>
                        <a:t>3. Time Management</a:t>
                      </a:r>
                      <a:endParaRPr lang="en-IN" b="1" u="none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 u="none" dirty="0" smtClean="0"/>
                        <a:t>4.</a:t>
                      </a:r>
                      <a:r>
                        <a:rPr lang="en-IN" b="1" u="none" baseline="0" dirty="0" smtClean="0"/>
                        <a:t> Stress </a:t>
                      </a:r>
                    </a:p>
                    <a:p>
                      <a:r>
                        <a:rPr lang="en-IN" b="1" u="none" baseline="0" dirty="0" smtClean="0"/>
                        <a:t>    Management</a:t>
                      </a:r>
                      <a:endParaRPr lang="en-IN" b="1" u="none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27374">
                <a:tc>
                  <a:txBody>
                    <a:bodyPr/>
                    <a:lstStyle/>
                    <a:p>
                      <a:r>
                        <a:rPr lang="en-IN" b="1" u="none" dirty="0" smtClean="0"/>
                        <a:t>5. Leadership</a:t>
                      </a:r>
                      <a:endParaRPr lang="en-IN" b="1" u="none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 u="none" dirty="0" smtClean="0"/>
                        <a:t>6. Team Building</a:t>
                      </a:r>
                      <a:endParaRPr lang="en-IN" b="1" u="none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 u="none" dirty="0" smtClean="0"/>
                        <a:t>7. Problem Solving  </a:t>
                      </a:r>
                    </a:p>
                    <a:p>
                      <a:r>
                        <a:rPr lang="en-IN" b="1" u="none" dirty="0" smtClean="0"/>
                        <a:t>     &amp; Decision </a:t>
                      </a:r>
                    </a:p>
                    <a:p>
                      <a:r>
                        <a:rPr lang="en-IN" b="1" u="none" dirty="0" smtClean="0"/>
                        <a:t>     Making</a:t>
                      </a:r>
                      <a:endParaRPr lang="en-IN" b="1" u="none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 u="none" dirty="0" smtClean="0"/>
                        <a:t>8. Communication</a:t>
                      </a:r>
                      <a:r>
                        <a:rPr lang="en-IN" b="1" u="none" baseline="0" dirty="0" smtClean="0"/>
                        <a:t> </a:t>
                      </a:r>
                    </a:p>
                    <a:p>
                      <a:r>
                        <a:rPr lang="en-IN" b="1" u="none" baseline="0" dirty="0" smtClean="0"/>
                        <a:t>     for citizen   </a:t>
                      </a:r>
                    </a:p>
                    <a:p>
                      <a:r>
                        <a:rPr lang="en-IN" b="1" u="none" baseline="0" dirty="0" smtClean="0"/>
                        <a:t>     centricity</a:t>
                      </a:r>
                      <a:endParaRPr lang="en-IN" b="1" u="none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72639">
                <a:tc>
                  <a:txBody>
                    <a:bodyPr/>
                    <a:lstStyle/>
                    <a:p>
                      <a:r>
                        <a:rPr lang="en-IN" b="1" u="none" dirty="0" smtClean="0"/>
                        <a:t>9. Conflict </a:t>
                      </a:r>
                    </a:p>
                    <a:p>
                      <a:r>
                        <a:rPr lang="en-IN" b="1" u="none" dirty="0" smtClean="0"/>
                        <a:t>    Management</a:t>
                      </a:r>
                      <a:endParaRPr lang="en-IN" b="1" u="none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 u="none" dirty="0" smtClean="0"/>
                        <a:t>10. Emotional Intelligence</a:t>
                      </a:r>
                      <a:endParaRPr lang="en-IN" b="1" u="none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 u="none" dirty="0" smtClean="0"/>
                        <a:t>11. Personal &amp;  </a:t>
                      </a:r>
                      <a:r>
                        <a:rPr lang="en-IN" b="1" u="none" baseline="0" dirty="0" smtClean="0"/>
                        <a:t>   </a:t>
                      </a:r>
                    </a:p>
                    <a:p>
                      <a:r>
                        <a:rPr lang="en-IN" b="1" u="none" baseline="0" dirty="0" smtClean="0"/>
                        <a:t>       </a:t>
                      </a:r>
                      <a:r>
                        <a:rPr lang="en-IN" b="1" u="none" dirty="0" smtClean="0"/>
                        <a:t>Professional </a:t>
                      </a:r>
                    </a:p>
                    <a:p>
                      <a:r>
                        <a:rPr lang="en-IN" b="1" u="none" dirty="0" smtClean="0"/>
                        <a:t>      </a:t>
                      </a:r>
                      <a:r>
                        <a:rPr lang="en-IN" b="1" u="none" smtClean="0"/>
                        <a:t> Effectiveness</a:t>
                      </a:r>
                      <a:endParaRPr lang="en-IN" b="1" u="none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 u="none" dirty="0" smtClean="0"/>
                        <a:t>12. Motivation</a:t>
                      </a:r>
                      <a:endParaRPr lang="en-IN" b="1" u="none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1800">
                <a:tc>
                  <a:txBody>
                    <a:bodyPr/>
                    <a:lstStyle/>
                    <a:p>
                      <a:r>
                        <a:rPr lang="en-IN" b="1" u="none" dirty="0" smtClean="0"/>
                        <a:t>13. Right to </a:t>
                      </a:r>
                    </a:p>
                    <a:p>
                      <a:r>
                        <a:rPr lang="en-IN" b="1" u="none" dirty="0" smtClean="0"/>
                        <a:t>       Information</a:t>
                      </a:r>
                      <a:endParaRPr lang="en-IN" b="1" u="none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 u="none" dirty="0" smtClean="0"/>
                        <a:t>14.Office Procedure</a:t>
                      </a:r>
                      <a:endParaRPr lang="en-IN" b="1" u="none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IN" b="1" u="none" dirty="0" smtClean="0"/>
                        <a:t>15.   Finance &amp; </a:t>
                      </a:r>
                    </a:p>
                    <a:p>
                      <a:r>
                        <a:rPr lang="en-IN" b="1" u="none" dirty="0" smtClean="0"/>
                        <a:t>       Accounts </a:t>
                      </a:r>
                      <a:endParaRPr lang="en-IN" b="1" u="none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IN" b="1" u="none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Content Placeholder 2"/>
          <p:cNvSpPr txBox="1">
            <a:spLocks/>
          </p:cNvSpPr>
          <p:nvPr/>
        </p:nvSpPr>
        <p:spPr>
          <a:xfrm>
            <a:off x="457200" y="990600"/>
            <a:ext cx="8229600" cy="1371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IN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Total: </a:t>
            </a:r>
            <a:r>
              <a:rPr kumimoji="0" lang="en-IN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15 e-modules:</a:t>
            </a:r>
            <a:r>
              <a:rPr kumimoji="0" lang="en-IN" sz="2400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12 Soft Skills and</a:t>
            </a:r>
            <a:r>
              <a:rPr kumimoji="0" lang="en-IN" sz="240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</a:rPr>
              <a:t> 3 Domain-specifc </a:t>
            </a:r>
          </a:p>
          <a:p>
            <a:pPr marL="342900" marR="0" lvl="0" indent="-342900" algn="just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/>
              <a:t>M</a:t>
            </a:r>
            <a:r>
              <a:rPr lang="en-US" sz="2400" dirty="0" smtClean="0"/>
              <a:t>odules are be hosted on </a:t>
            </a:r>
            <a:r>
              <a:rPr lang="en-US" sz="2400" dirty="0" err="1" smtClean="0"/>
              <a:t>DoPT</a:t>
            </a:r>
            <a:r>
              <a:rPr lang="en-US" sz="2400" dirty="0" smtClean="0"/>
              <a:t> server under the LRC link </a:t>
            </a:r>
            <a:r>
              <a:rPr lang="en-US" sz="2400" dirty="0" smtClean="0">
                <a:hlinkClick r:id="rId2"/>
              </a:rPr>
              <a:t>http://www.doptlrc.in</a:t>
            </a:r>
            <a:r>
              <a:rPr lang="en-US" sz="2400" dirty="0" smtClean="0"/>
              <a:t> of the Training Division. 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IN" sz="24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IN" sz="240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 smtClean="0"/>
              <a:t>Pilot </a:t>
            </a:r>
            <a:r>
              <a:rPr lang="en-US" sz="4000" b="1" dirty="0" err="1"/>
              <a:t>P</a:t>
            </a:r>
            <a:r>
              <a:rPr lang="en-US" sz="4000" b="1" dirty="0" err="1" smtClean="0"/>
              <a:t>rogramme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COMMIT is</a:t>
            </a:r>
          </a:p>
          <a:p>
            <a:r>
              <a:rPr lang="en-US" dirty="0" smtClean="0"/>
              <a:t> Being piloted in 6 states of Maharashtra, Assam, Tamil Nadu, Haryana, West Bengal, </a:t>
            </a:r>
            <a:r>
              <a:rPr lang="en-US" dirty="0" err="1" smtClean="0"/>
              <a:t>Telangana</a:t>
            </a:r>
            <a:endParaRPr lang="en-US" dirty="0" smtClean="0"/>
          </a:p>
          <a:p>
            <a:r>
              <a:rPr lang="en-US" dirty="0" smtClean="0"/>
              <a:t>Covering </a:t>
            </a:r>
            <a:r>
              <a:rPr lang="en-US" dirty="0" err="1"/>
              <a:t>a</a:t>
            </a:r>
            <a:r>
              <a:rPr lang="en-US" dirty="0" err="1" smtClean="0"/>
              <a:t>pprox</a:t>
            </a:r>
            <a:r>
              <a:rPr lang="en-US" dirty="0" smtClean="0"/>
              <a:t> 75,000 newly recruited (0-5 years) frontline functionaries </a:t>
            </a:r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8482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-381000"/>
            <a:ext cx="8610600" cy="914400"/>
          </a:xfrm>
        </p:spPr>
        <p:txBody>
          <a:bodyPr>
            <a:noAutofit/>
          </a:bodyPr>
          <a:lstStyle/>
          <a:p>
            <a:r>
              <a:rPr lang="en-IN" sz="4000" dirty="0"/>
              <a:t/>
            </a:r>
            <a:br>
              <a:rPr lang="en-IN" sz="4000" dirty="0"/>
            </a:br>
            <a:r>
              <a:rPr lang="en-US" sz="4000" b="1" dirty="0"/>
              <a:t>Access to Modules 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762000"/>
            <a:ext cx="9144000" cy="6096000"/>
          </a:xfrm>
        </p:spPr>
        <p:txBody>
          <a:bodyPr>
            <a:noAutofit/>
          </a:bodyPr>
          <a:lstStyle/>
          <a:p>
            <a:pPr marL="457200" lvl="0" indent="-457200">
              <a:buFont typeface="+mj-lt"/>
              <a:buAutoNum type="arabicPeriod"/>
            </a:pPr>
            <a:r>
              <a:rPr lang="en-US" sz="2100" dirty="0" smtClean="0"/>
              <a:t>Participating </a:t>
            </a:r>
            <a:r>
              <a:rPr lang="en-US" sz="2100" dirty="0"/>
              <a:t>ATI’s Technical person will be given a</a:t>
            </a:r>
            <a:r>
              <a:rPr lang="en-US" sz="2100" dirty="0" smtClean="0"/>
              <a:t> </a:t>
            </a:r>
            <a:r>
              <a:rPr lang="en-US" sz="2100" dirty="0"/>
              <a:t>User ID and Password. </a:t>
            </a:r>
            <a:endParaRPr lang="en-US" sz="2100" dirty="0" smtClean="0"/>
          </a:p>
          <a:p>
            <a:pPr marL="457200" lvl="0" indent="-457200">
              <a:buFont typeface="+mj-lt"/>
              <a:buAutoNum type="arabicPeriod"/>
            </a:pPr>
            <a:r>
              <a:rPr lang="en-US" sz="2100" dirty="0" smtClean="0"/>
              <a:t>Using </a:t>
            </a:r>
            <a:r>
              <a:rPr lang="en-US" sz="2100" dirty="0"/>
              <a:t>this Technical person </a:t>
            </a:r>
            <a:r>
              <a:rPr lang="en-US" sz="2100" dirty="0" smtClean="0"/>
              <a:t>will then </a:t>
            </a:r>
            <a:r>
              <a:rPr lang="en-US" sz="2100" dirty="0"/>
              <a:t>create unique User ID and Passwords for each officer participating in the </a:t>
            </a:r>
            <a:r>
              <a:rPr lang="en-US" sz="2100" dirty="0" err="1" smtClean="0"/>
              <a:t>Programme</a:t>
            </a:r>
            <a:r>
              <a:rPr lang="en-US" sz="2100" dirty="0" smtClean="0"/>
              <a:t>, who can access the modules on the </a:t>
            </a:r>
            <a:r>
              <a:rPr lang="en-US" sz="2100" dirty="0" err="1" smtClean="0"/>
              <a:t>DoPT</a:t>
            </a:r>
            <a:r>
              <a:rPr lang="en-US" sz="2100" dirty="0" smtClean="0"/>
              <a:t> server.</a:t>
            </a:r>
            <a:endParaRPr lang="en-IN" sz="2100" dirty="0"/>
          </a:p>
          <a:p>
            <a:pPr marL="457200" lvl="0" indent="-457200">
              <a:buFont typeface="+mj-lt"/>
              <a:buAutoNum type="arabicPeriod"/>
            </a:pPr>
            <a:r>
              <a:rPr lang="en-US" sz="2100" dirty="0" smtClean="0"/>
              <a:t>Prior to launch, the </a:t>
            </a:r>
            <a:r>
              <a:rPr lang="en-US" sz="2100" dirty="0"/>
              <a:t>ATI will hold a one-day face-to-face orientation </a:t>
            </a:r>
            <a:r>
              <a:rPr lang="en-US" sz="2100" dirty="0" smtClean="0"/>
              <a:t>workshop </a:t>
            </a:r>
            <a:r>
              <a:rPr lang="en-US" sz="2100" dirty="0"/>
              <a:t>for the participants conducted by the Master </a:t>
            </a:r>
            <a:r>
              <a:rPr lang="en-US" sz="2100" dirty="0" smtClean="0"/>
              <a:t>Trainers</a:t>
            </a:r>
            <a:r>
              <a:rPr lang="en-IN" sz="2100" dirty="0" smtClean="0"/>
              <a:t>. </a:t>
            </a:r>
            <a:r>
              <a:rPr lang="en-US" sz="2100" dirty="0" smtClean="0"/>
              <a:t>During </a:t>
            </a:r>
            <a:r>
              <a:rPr lang="en-US" sz="2100" dirty="0"/>
              <a:t>the orientation participants will:</a:t>
            </a:r>
            <a:endParaRPr lang="en-IN" sz="2100" dirty="0"/>
          </a:p>
          <a:p>
            <a:pPr lvl="1"/>
            <a:r>
              <a:rPr lang="en-US" sz="2100" dirty="0"/>
              <a:t>Receive </a:t>
            </a:r>
            <a:r>
              <a:rPr lang="en-US" sz="2100" dirty="0" smtClean="0"/>
              <a:t>a kit with headphones, orientation </a:t>
            </a:r>
            <a:r>
              <a:rPr lang="en-US" sz="2100" dirty="0"/>
              <a:t>booklet and a unique User ID and Password </a:t>
            </a:r>
            <a:endParaRPr lang="en-IN" sz="2100" dirty="0"/>
          </a:p>
          <a:p>
            <a:pPr lvl="1"/>
            <a:r>
              <a:rPr lang="en-US" sz="2100" dirty="0"/>
              <a:t>Participate in an overview of the </a:t>
            </a:r>
            <a:r>
              <a:rPr lang="en-US" sz="2100" dirty="0" err="1"/>
              <a:t>programme</a:t>
            </a:r>
            <a:r>
              <a:rPr lang="en-US" sz="2100" dirty="0"/>
              <a:t> and </a:t>
            </a:r>
            <a:r>
              <a:rPr lang="en-US" sz="2100" dirty="0" smtClean="0"/>
              <a:t>contents of each module</a:t>
            </a:r>
            <a:endParaRPr lang="en-IN" sz="2100" dirty="0"/>
          </a:p>
          <a:p>
            <a:pPr lvl="1"/>
            <a:r>
              <a:rPr lang="en-US" sz="2100" dirty="0"/>
              <a:t> Complete 2 </a:t>
            </a:r>
            <a:r>
              <a:rPr lang="en-US" sz="2100" dirty="0" smtClean="0"/>
              <a:t>modules; </a:t>
            </a:r>
            <a:r>
              <a:rPr lang="en-US" sz="2100" dirty="0"/>
              <a:t>Goal Setting and Personal </a:t>
            </a:r>
            <a:r>
              <a:rPr lang="en-US" sz="2100" dirty="0" smtClean="0"/>
              <a:t>and </a:t>
            </a:r>
            <a:r>
              <a:rPr lang="en-US" sz="2100" dirty="0" err="1" smtClean="0"/>
              <a:t>Organisational</a:t>
            </a:r>
            <a:r>
              <a:rPr lang="en-US" sz="2100" dirty="0" smtClean="0"/>
              <a:t> </a:t>
            </a:r>
            <a:r>
              <a:rPr lang="en-US" sz="2100" dirty="0"/>
              <a:t>Values</a:t>
            </a:r>
            <a:endParaRPr lang="en-IN" sz="2100" dirty="0"/>
          </a:p>
          <a:p>
            <a:pPr marL="457200" lvl="0" indent="-457200">
              <a:buAutoNum type="arabicPeriod" startAt="4"/>
            </a:pPr>
            <a:r>
              <a:rPr lang="en-US" sz="2100" dirty="0" smtClean="0"/>
              <a:t>60 </a:t>
            </a:r>
            <a:r>
              <a:rPr lang="en-US" sz="2100" dirty="0"/>
              <a:t>days will be available to each participant to complete the remaining 13 of the </a:t>
            </a:r>
            <a:r>
              <a:rPr lang="en-US" sz="2100" dirty="0" smtClean="0"/>
              <a:t>  15 </a:t>
            </a:r>
            <a:r>
              <a:rPr lang="en-US" sz="2100" dirty="0"/>
              <a:t>e-modules </a:t>
            </a:r>
            <a:r>
              <a:rPr lang="en-US" sz="2100" dirty="0" smtClean="0"/>
              <a:t>at </a:t>
            </a:r>
            <a:r>
              <a:rPr lang="en-US" sz="2100" dirty="0"/>
              <a:t>their own pace.</a:t>
            </a:r>
            <a:endParaRPr lang="en-IN" sz="2100" dirty="0"/>
          </a:p>
          <a:p>
            <a:pPr marL="0" lvl="0" indent="0">
              <a:buNone/>
            </a:pPr>
            <a:r>
              <a:rPr lang="en-US" sz="2100" dirty="0" smtClean="0"/>
              <a:t>5.     On  completion </a:t>
            </a:r>
            <a:r>
              <a:rPr lang="en-US" sz="2100" dirty="0"/>
              <a:t>of 20 hours of e-modules, the participants will </a:t>
            </a:r>
            <a:r>
              <a:rPr lang="en-US" sz="2100" dirty="0" smtClean="0"/>
              <a:t>provide  </a:t>
            </a:r>
          </a:p>
          <a:p>
            <a:pPr marL="0" lvl="0" indent="0">
              <a:buNone/>
            </a:pPr>
            <a:r>
              <a:rPr lang="en-US" sz="2100" dirty="0"/>
              <a:t> </a:t>
            </a:r>
            <a:r>
              <a:rPr lang="en-US" sz="2100" dirty="0" smtClean="0"/>
              <a:t>        feedback </a:t>
            </a:r>
            <a:r>
              <a:rPr lang="en-US" sz="2100" dirty="0"/>
              <a:t>and receive a Certificate of completion, on prescribed dates and </a:t>
            </a:r>
            <a:r>
              <a:rPr lang="en-US" sz="2100" dirty="0" smtClean="0"/>
              <a:t>     </a:t>
            </a:r>
          </a:p>
          <a:p>
            <a:pPr marL="0" lvl="0" indent="0">
              <a:buNone/>
            </a:pPr>
            <a:r>
              <a:rPr lang="en-US" sz="2100" dirty="0"/>
              <a:t> </a:t>
            </a:r>
            <a:r>
              <a:rPr lang="en-US" sz="2100" dirty="0" smtClean="0"/>
              <a:t>        venue each month, </a:t>
            </a:r>
            <a:r>
              <a:rPr lang="en-US" sz="2100" dirty="0"/>
              <a:t>by the ATI.</a:t>
            </a:r>
            <a:endParaRPr lang="en-IN" sz="2100" dirty="0"/>
          </a:p>
          <a:p>
            <a:pPr marL="914400" lvl="2" indent="0">
              <a:buNone/>
            </a:pPr>
            <a:endParaRPr lang="en-US" sz="2100" dirty="0" smtClean="0"/>
          </a:p>
          <a:p>
            <a:pPr lvl="1"/>
            <a:endParaRPr lang="en-US" sz="2100" dirty="0" smtClean="0"/>
          </a:p>
          <a:p>
            <a:endParaRPr lang="en-US" sz="21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BE0538-8D36-4384-9563-029F7BD7009C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9683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Picture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1828800" y="2819400"/>
            <a:ext cx="5715000" cy="1143000"/>
          </a:xfrm>
        </p:spPr>
        <p:txBody>
          <a:bodyPr>
            <a:noAutofit/>
          </a:bodyPr>
          <a:lstStyle/>
          <a:p>
            <a:r>
              <a:rPr lang="en-IN" sz="7200" b="1" dirty="0" smtClean="0">
                <a:solidFill>
                  <a:schemeClr val="bg1"/>
                </a:solidFill>
              </a:rPr>
              <a:t>THANK YOU</a:t>
            </a:r>
            <a:endParaRPr lang="en-IN" sz="7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853</TotalTime>
  <Words>347</Words>
  <Application>Microsoft Office PowerPoint</Application>
  <PresentationFormat>On-screen Show (4:3)</PresentationFormat>
  <Paragraphs>63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 Digital Launch of  COMMIT Comprehensive Online Modified Modules for Induction Training   </vt:lpstr>
      <vt:lpstr>Objective &amp; Design of COMMIT</vt:lpstr>
      <vt:lpstr>Modules  </vt:lpstr>
      <vt:lpstr>Pilot Programme</vt:lpstr>
      <vt:lpstr> Access to Modules 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Induction Training Programme</dc:title>
  <dc:creator>Piyush</dc:creator>
  <cp:lastModifiedBy>Admin</cp:lastModifiedBy>
  <cp:revision>67</cp:revision>
  <dcterms:created xsi:type="dcterms:W3CDTF">2016-11-16T07:12:36Z</dcterms:created>
  <dcterms:modified xsi:type="dcterms:W3CDTF">2017-08-11T09:08:35Z</dcterms:modified>
</cp:coreProperties>
</file>